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C912-FC09-4508-8A25-7FBCD0F318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00D7-B75C-4F1B-B3E4-30125FF6C0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4143375"/>
          <a:ext cx="3517900" cy="2562225"/>
        </p:xfrm>
        <a:graphic>
          <a:graphicData uri="http://schemas.openxmlformats.org/drawingml/2006/table">
            <a:tbl>
              <a:tblPr/>
              <a:tblGrid>
                <a:gridCol w="898594"/>
                <a:gridCol w="965511"/>
                <a:gridCol w="793439"/>
                <a:gridCol w="860356"/>
              </a:tblGrid>
              <a:tr h="4667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Otay Mesa Port of Entry: Average Commercial Crossing Times By Month Nov 2017 thru Aug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Calibri"/>
                        </a:rPr>
                        <a:t>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Calibri"/>
                        </a:rPr>
                        <a:t>NARP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Calibri"/>
                        </a:rPr>
                        <a:t>FAST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Calibri"/>
                        </a:rPr>
                        <a:t>Standard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Dec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Apr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Calibri"/>
                        </a:rPr>
                        <a:t>Aug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96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685800"/>
          <a:ext cx="6096001" cy="1022261"/>
        </p:xfrm>
        <a:graphic>
          <a:graphicData uri="http://schemas.openxmlformats.org/drawingml/2006/table">
            <a:tbl>
              <a:tblPr/>
              <a:tblGrid>
                <a:gridCol w="760661"/>
                <a:gridCol w="814229"/>
                <a:gridCol w="666918"/>
                <a:gridCol w="728520"/>
                <a:gridCol w="771374"/>
                <a:gridCol w="538355"/>
                <a:gridCol w="538355"/>
                <a:gridCol w="514250"/>
                <a:gridCol w="763339"/>
              </a:tblGrid>
              <a:tr h="20928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Segmented Crossing Times by Shipment Type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Calibri"/>
                        </a:rPr>
                        <a:t>Shipmen Type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SAT Wait 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SAT Exit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SAT Insp.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CBP Wait 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CBP Insp.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CHP Insp.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Port Exit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latin typeface="Calibri"/>
                        </a:rPr>
                        <a:t>Average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520"/>
                    </a:solidFill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Calibri"/>
                        </a:rPr>
                        <a:t>FAST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2248"/>
            <a:ext cx="8991600" cy="29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Student HiPro1\My Documents\Screenshots\screenshot234.jpg"/>
          <p:cNvPicPr>
            <a:picLocks noChangeAspect="1" noChangeArrowheads="1"/>
          </p:cNvPicPr>
          <p:nvPr/>
        </p:nvPicPr>
        <p:blipFill>
          <a:blip r:embed="rId3" cstate="print"/>
          <a:srcRect l="9283" t="51741" r="19181" b="15180"/>
          <a:stretch>
            <a:fillRect/>
          </a:stretch>
        </p:blipFill>
        <p:spPr bwMode="auto">
          <a:xfrm>
            <a:off x="609600" y="4513471"/>
            <a:ext cx="7772400" cy="225458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4800600"/>
            <a:ext cx="3352800" cy="609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Otay Mesa</a:t>
            </a:r>
          </a:p>
          <a:p>
            <a:pPr algn="ctr"/>
            <a:r>
              <a:rPr lang="en-US" b="1" dirty="0" smtClean="0"/>
              <a:t>Sample Cross Border Shipment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625414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" y="1295400"/>
            <a:ext cx="9028113" cy="44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344449"/>
            <a:ext cx="9180513" cy="43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76200"/>
            <a:ext cx="81026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b="19907"/>
          <a:stretch>
            <a:fillRect/>
          </a:stretch>
        </p:blipFill>
        <p:spPr bwMode="auto">
          <a:xfrm>
            <a:off x="520700" y="3581400"/>
            <a:ext cx="810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FAST wait times have been decreasing substantially since April (125 minutes vs 83)</a:t>
            </a:r>
          </a:p>
          <a:p>
            <a:r>
              <a:rPr lang="en-US" sz="2000" dirty="0" smtClean="0"/>
              <a:t>However, the difference with Standard cargo is not much less (FAST average times were actually more than Standard times in April and were 10 minutes less in August).</a:t>
            </a:r>
          </a:p>
          <a:p>
            <a:r>
              <a:rPr lang="en-US" sz="2000" dirty="0" smtClean="0"/>
              <a:t>NARP wait times are less than half what they were in March.</a:t>
            </a:r>
          </a:p>
          <a:p>
            <a:r>
              <a:rPr lang="en-US" sz="2000" dirty="0" smtClean="0"/>
              <a:t>Empty truck wait times increased by more than 70% in April when compared with November.  In August they were the third highest in the last 10 months. </a:t>
            </a:r>
          </a:p>
          <a:p>
            <a:r>
              <a:rPr lang="en-US" sz="2000" dirty="0" smtClean="0"/>
              <a:t>In all cases, it is SAT wait time segment (line before arriving at the first SAT booth) that represents the greatest time, followed by SAT exit segment.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07668"/>
            <a:ext cx="74158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Source: </a:t>
            </a:r>
            <a:r>
              <a:rPr lang="en-US" sz="1050" i="1" dirty="0" smtClean="0"/>
              <a:t>Secure Origins. Inc.  2 cross border shipments per truck per day, 80 trucks total.  Same number Northbound and Southbound. 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91237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272</Words>
  <Application>Microsoft Office PowerPoint</Application>
  <PresentationFormat>On-screen Show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Conclusions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Gray</dc:creator>
  <cp:lastModifiedBy>Gustavo de la Fuente</cp:lastModifiedBy>
  <cp:revision>11</cp:revision>
  <cp:lastPrinted>2018-09-05T20:18:24Z</cp:lastPrinted>
  <dcterms:created xsi:type="dcterms:W3CDTF">2018-09-05T17:52:22Z</dcterms:created>
  <dcterms:modified xsi:type="dcterms:W3CDTF">2018-09-05T20:22:34Z</dcterms:modified>
</cp:coreProperties>
</file>